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6858000" cx="12192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A69350-9BD4-42B0-B4A7-C31F1DE05473}">
  <a:tblStyle styleId="{9BA69350-9BD4-42B0-B4A7-C31F1DE054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-regular.fntdata"/><Relationship Id="rId12" Type="http://schemas.openxmlformats.org/officeDocument/2006/relationships/slide" Target="slides/slide6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OpenSans-italic.fntdata"/><Relationship Id="rId18" Type="http://schemas.openxmlformats.org/officeDocument/2006/relationships/font" Target="fonts/Open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f26da3c1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5df26da3c1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df26da3c1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df26da3c1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Mention its for each of the node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Upstream - Third party vendors - unlimited source of raw materials and goods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Downstream - Customer end - External Stochastic Demand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 supply disruption upstream will have an effect on downstream, customer-facing nodes several periods later as the disruption "cascades" through the system. 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SSM - demand follows a known probability distribution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5df26da3c1_0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a14cfa1c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a14cfa1c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aa14cfa1c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a14cfa1c2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a14cfa1c2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XGBoost follows the principle of Gradient Boosting, where the decision trees are built sequentially such that each subsequent tree aims to reduce the errors of the previous tree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However, Random Forest follows the Bagging techniques, where the decision trees are built in parallel and the average of the predictions are considered as  final predictions</a:t>
            </a:r>
            <a:endParaRPr/>
          </a:p>
        </p:txBody>
      </p:sp>
      <p:sp>
        <p:nvSpPr>
          <p:cNvPr id="242" name="Google Shape;242;gaa14cfa1c2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df26da3c1_0_8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df26da3c1_0_8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5df26da3c1_0_8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Lamasoft Title Slide">
  <p:cSld name="1_LLamasoft 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-9001" l="0" r="0" t="9781"/>
          <a:stretch/>
        </p:blipFill>
        <p:spPr>
          <a:xfrm>
            <a:off x="0" y="877824"/>
            <a:ext cx="12195840" cy="59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0" y="4913376"/>
            <a:ext cx="12192000" cy="1944624"/>
          </a:xfrm>
          <a:prstGeom prst="rect">
            <a:avLst/>
          </a:prstGeom>
          <a:solidFill>
            <a:schemeClr val="lt1">
              <a:alpha val="4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095983" y="5077529"/>
            <a:ext cx="5000017" cy="746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type="ctrTitle"/>
          </p:nvPr>
        </p:nvSpPr>
        <p:spPr>
          <a:xfrm>
            <a:off x="1095983" y="1378770"/>
            <a:ext cx="5000017" cy="315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b="0" i="0" sz="3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8035047" y="5077529"/>
            <a:ext cx="3622607" cy="32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3" type="body"/>
          </p:nvPr>
        </p:nvSpPr>
        <p:spPr>
          <a:xfrm>
            <a:off x="8035047" y="5525001"/>
            <a:ext cx="3622607" cy="32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4" type="body"/>
          </p:nvPr>
        </p:nvSpPr>
        <p:spPr>
          <a:xfrm>
            <a:off x="8035047" y="5972473"/>
            <a:ext cx="3622607" cy="32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descr="A close up of a sign&#10;&#10;Description automatically generated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High Tech">
  <p:cSld name="Industry - High Tech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98" y="847780"/>
            <a:ext cx="12187803" cy="547181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85" name="Google Shape;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Life Sciences">
  <p:cSld name="Industry - Life Science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99" y="847780"/>
            <a:ext cx="12187801" cy="547181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92" name="Google Shape;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Logistics/3PL">
  <p:cSld name="Industry - Logistics/3PL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99" y="847780"/>
            <a:ext cx="12187801" cy="547181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99" name="Google Shape;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Manufacturing">
  <p:cSld name="Industry - Manufacturing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2">
            <a:alphaModFix/>
          </a:blip>
          <a:srcRect b="0" l="0" r="0" t="13364"/>
          <a:stretch/>
        </p:blipFill>
        <p:spPr>
          <a:xfrm>
            <a:off x="2099" y="844952"/>
            <a:ext cx="12187801" cy="54774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106" name="Google Shape;1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Oil &amp; Gas">
  <p:cSld name="Industry - Oil &amp; Ga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99" y="847779"/>
            <a:ext cx="12187801" cy="547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Retail">
  <p:cSld name="Industry - Retail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0" y="847779"/>
            <a:ext cx="12187799" cy="547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certainty Slide">
  <p:cSld name="Uncertainty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athletic game, sport, basketball&#10;&#10;Description automatically generated" id="122" name="Google Shape;122;p17"/>
          <p:cNvPicPr preferRelativeResize="0"/>
          <p:nvPr/>
        </p:nvPicPr>
        <p:blipFill rotWithShape="1">
          <a:blip r:embed="rId2">
            <a:alphaModFix amt="47000"/>
          </a:blip>
          <a:srcRect b="13473" l="7382" r="7381" t="18518"/>
          <a:stretch/>
        </p:blipFill>
        <p:spPr>
          <a:xfrm>
            <a:off x="0" y="-1"/>
            <a:ext cx="12192000" cy="62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4836471" y="2038911"/>
            <a:ext cx="2347778" cy="234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6">
          <p15:clr>
            <a:srgbClr val="FBAE40"/>
          </p15:clr>
        </p15:guide>
        <p15:guide id="4" pos="73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5881" y="469483"/>
            <a:ext cx="2461773" cy="39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5881" y="469483"/>
            <a:ext cx="2461773" cy="39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0" y="0"/>
            <a:ext cx="12192000" cy="63193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/>
          <p:nvPr>
            <p:ph type="ctrTitle"/>
          </p:nvPr>
        </p:nvSpPr>
        <p:spPr>
          <a:xfrm>
            <a:off x="4496845" y="3159690"/>
            <a:ext cx="7102257" cy="315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b="0" i="0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to consider slide">
  <p:cSld name="What to consider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0" y="0"/>
            <a:ext cx="6096000" cy="6309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0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411480" y="502920"/>
            <a:ext cx="5474080" cy="810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b="0" i="0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6662057" y="1630129"/>
            <a:ext cx="4958443" cy="296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3" name="Google Shape;143;p20"/>
          <p:cNvSpPr txBox="1"/>
          <p:nvPr/>
        </p:nvSpPr>
        <p:spPr>
          <a:xfrm>
            <a:off x="6582936" y="1005206"/>
            <a:ext cx="5037564" cy="810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</a:pPr>
            <a:r>
              <a:rPr b="1"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to consider</a:t>
            </a:r>
            <a:endParaRPr/>
          </a:p>
        </p:txBody>
      </p:sp>
      <p:sp>
        <p:nvSpPr>
          <p:cNvPr id="144" name="Google Shape;144;p20"/>
          <p:cNvSpPr/>
          <p:nvPr>
            <p:ph idx="2" type="chart"/>
          </p:nvPr>
        </p:nvSpPr>
        <p:spPr>
          <a:xfrm>
            <a:off x="533399" y="1579563"/>
            <a:ext cx="5371011" cy="4337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6">
          <p15:clr>
            <a:srgbClr val="FBAE40"/>
          </p15:clr>
        </p15:guide>
        <p15:guide id="4" pos="7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415341" y="8255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pen Sans"/>
              <a:buNone/>
              <a:defRPr b="0" i="0" sz="3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11480" y="502920"/>
            <a:ext cx="5514975" cy="225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B868C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7B868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6">
          <p15:clr>
            <a:srgbClr val="FBAE40"/>
          </p15:clr>
        </p15:guide>
        <p15:guide id="4" pos="73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text slide">
  <p:cSld name="Basic text slid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411480" y="8229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pen Sans"/>
              <a:buNone/>
              <a:defRPr b="0" i="0" sz="3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430331" y="1488531"/>
            <a:ext cx="11190169" cy="296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2" type="body"/>
          </p:nvPr>
        </p:nvSpPr>
        <p:spPr>
          <a:xfrm>
            <a:off x="411480" y="502920"/>
            <a:ext cx="5514975" cy="225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B868C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7B868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6">
          <p15:clr>
            <a:srgbClr val="FBAE40"/>
          </p15:clr>
        </p15:guide>
        <p15:guide id="4" pos="73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text slide">
  <p:cSld name="1_Basic text slid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430331" y="34335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pen Sans"/>
              <a:buNone/>
              <a:defRPr b="1" sz="3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430331" y="802731"/>
            <a:ext cx="111903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6">
          <p15:clr>
            <a:srgbClr val="FBAE40"/>
          </p15:clr>
        </p15:guide>
        <p15:guide id="4" pos="73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losing Statement Slide">
  <p:cSld name="3_Closing Statement Slid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0" y="0"/>
            <a:ext cx="12187801" cy="632242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23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losing Statement Slide">
  <p:cSld name="5_Closing Statement Slid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" y="0"/>
            <a:ext cx="12187799" cy="63224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4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losing Statement Slide">
  <p:cSld name="4_Closing Statement Slid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" y="0"/>
            <a:ext cx="12187799" cy="632242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5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Lamasoft Title Slide">
  <p:cSld name="LLamasoft Title Slid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58820"/>
            <a:ext cx="12192000" cy="39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1095983" y="5077529"/>
            <a:ext cx="5000017" cy="746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type="ctrTitle"/>
          </p:nvPr>
        </p:nvSpPr>
        <p:spPr>
          <a:xfrm>
            <a:off x="1095983" y="1378770"/>
            <a:ext cx="5000017" cy="315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None/>
              <a:defRPr b="0" i="0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" name="Google Shape;180;p26"/>
          <p:cNvSpPr txBox="1"/>
          <p:nvPr>
            <p:ph idx="2" type="body"/>
          </p:nvPr>
        </p:nvSpPr>
        <p:spPr>
          <a:xfrm>
            <a:off x="8035047" y="5077529"/>
            <a:ext cx="3622607" cy="32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3" type="body"/>
          </p:nvPr>
        </p:nvSpPr>
        <p:spPr>
          <a:xfrm>
            <a:off x="8035047" y="5525001"/>
            <a:ext cx="3622607" cy="32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4" type="body"/>
          </p:nvPr>
        </p:nvSpPr>
        <p:spPr>
          <a:xfrm>
            <a:off x="8035047" y="5972473"/>
            <a:ext cx="3622607" cy="32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3" name="Google Shape;183;p26"/>
          <p:cNvSpPr/>
          <p:nvPr/>
        </p:nvSpPr>
        <p:spPr>
          <a:xfrm>
            <a:off x="0" y="6193277"/>
            <a:ext cx="12192000" cy="6647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close up of a sign&#10;&#10;Description automatically generated"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vider Slide">
  <p:cSld name="4_Divider Slid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5881" y="469483"/>
            <a:ext cx="2461773" cy="39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5881" y="469483"/>
            <a:ext cx="2461773" cy="39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/>
          <p:nvPr/>
        </p:nvSpPr>
        <p:spPr>
          <a:xfrm>
            <a:off x="0" y="0"/>
            <a:ext cx="12192000" cy="63193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Slide">
  <p:cSld name="1_Divider Slide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type="ctrTitle"/>
          </p:nvPr>
        </p:nvSpPr>
        <p:spPr>
          <a:xfrm>
            <a:off x="4496845" y="3159690"/>
            <a:ext cx="7102257" cy="315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b="0" i="0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vider Slide">
  <p:cSld name="2_Divider Slid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>
            <p:ph type="ctrTitle"/>
          </p:nvPr>
        </p:nvSpPr>
        <p:spPr>
          <a:xfrm>
            <a:off x="4496845" y="3159690"/>
            <a:ext cx="7102257" cy="315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b="0" i="0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vider Slide">
  <p:cSld name="3_Divider Slide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>
            <p:ph type="ctrTitle"/>
          </p:nvPr>
        </p:nvSpPr>
        <p:spPr>
          <a:xfrm>
            <a:off x="4496845" y="3159690"/>
            <a:ext cx="7102257" cy="315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pen Sans"/>
              <a:buNone/>
              <a:defRPr b="0" i="0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Aerospace">
  <p:cSld name="Industry - Aerospac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46838"/>
            <a:ext cx="12191999" cy="5473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36" name="Google Shape;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all-out statement Slide">
  <p:cSld name="7_Call-out statement Slid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2">
            <a:alphaModFix/>
          </a:blip>
          <a:srcRect b="0" l="0" r="0" t="13364"/>
          <a:stretch/>
        </p:blipFill>
        <p:spPr>
          <a:xfrm>
            <a:off x="0" y="844952"/>
            <a:ext cx="12191999" cy="547747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204" name="Google Shape;20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all-out statement Slide">
  <p:cSld name="2_Call-out statement Slid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2">
            <a:alphaModFix/>
          </a:blip>
          <a:srcRect b="0" l="0" r="0" t="13364"/>
          <a:stretch/>
        </p:blipFill>
        <p:spPr>
          <a:xfrm>
            <a:off x="2098" y="844952"/>
            <a:ext cx="12187803" cy="547747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Automotive">
  <p:cSld name="Industry - Automotiv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99" y="847779"/>
            <a:ext cx="12187801" cy="547181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mical &amp; Petroleum">
  <p:cSld name="Chemical &amp; Petroleu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0" y="847779"/>
            <a:ext cx="12187799" cy="547181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50" name="Google Shape;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Consumer Packaged Goods">
  <p:cSld name="Industry - Consumer Packaged Good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0" y="847779"/>
            <a:ext cx="12187799" cy="547181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57" name="Google Shape;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Federal">
  <p:cSld name="Industry - Federal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" y="847779"/>
            <a:ext cx="12187796" cy="547181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64" name="Google Shape;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Food &amp; Beverage">
  <p:cSld name="Industry - Food &amp; Beverag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01" y="847779"/>
            <a:ext cx="12187796" cy="547181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71" name="Google Shape;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ustry - Global Development">
  <p:cSld name="Industry - Global Developm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 b="0" l="0" r="0" t="13364"/>
          <a:stretch/>
        </p:blipFill>
        <p:spPr>
          <a:xfrm>
            <a:off x="2098" y="844952"/>
            <a:ext cx="12187803" cy="547747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>
            <p:ph type="ctrTitle"/>
          </p:nvPr>
        </p:nvSpPr>
        <p:spPr>
          <a:xfrm>
            <a:off x="1200486" y="-1"/>
            <a:ext cx="6323720" cy="632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b="0" i="0" sz="45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A close up of a sign&#10;&#10;Description automatically generated" id="78" name="Google Shape;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763" y="253526"/>
            <a:ext cx="2463384" cy="4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0" type="dt"/>
          </p:nvPr>
        </p:nvSpPr>
        <p:spPr>
          <a:xfrm>
            <a:off x="10797701" y="6492875"/>
            <a:ext cx="5577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7694577" y="6492875"/>
            <a:ext cx="30058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452697" y="6492875"/>
            <a:ext cx="450715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0" y="6311900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close up of a sign&#10;&#10;Description automatically generated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97030" y="6462793"/>
            <a:ext cx="1549830" cy="2557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ctrTitle"/>
          </p:nvPr>
        </p:nvSpPr>
        <p:spPr>
          <a:xfrm>
            <a:off x="1095983" y="1378770"/>
            <a:ext cx="50001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6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Stock-out Prediction in Multi-echelon Networks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430331" y="650331"/>
            <a:ext cx="11190300" cy="296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Objective: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Stockout Prediction for each node of the network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Network Structure: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Serial Network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Simulated Data Assumptions: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Manufacturer(Upstream) = 1, Distribution Center = 9, Customer(Downstream) = 1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Time period = 4 years ; Service Level = 80%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Dataset Structure: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Imbalanced Dataset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Model: 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3 Naive Algorithms, XGBoost, Random Forest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Evaluation Metrics: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 F1 score = 2* Precision + Recall / (Precision + Recall)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4"/>
          <p:cNvSpPr txBox="1"/>
          <p:nvPr>
            <p:ph type="title"/>
          </p:nvPr>
        </p:nvSpPr>
        <p:spPr>
          <a:xfrm>
            <a:off x="430331" y="343354"/>
            <a:ext cx="10515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Stockout prediction - Multi-echelon networks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-11247"/>
          <a:stretch/>
        </p:blipFill>
        <p:spPr>
          <a:xfrm>
            <a:off x="5648822" y="1449925"/>
            <a:ext cx="5002575" cy="396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p34"/>
          <p:cNvGraphicFramePr/>
          <p:nvPr/>
        </p:nvGraphicFramePr>
        <p:xfrm>
          <a:off x="582300" y="361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{9BA69350-9BD4-42B0-B4A7-C31F1DE05473}</a:tableStyleId>
              </a:tblPr>
              <a:tblGrid>
                <a:gridCol w="1512400"/>
                <a:gridCol w="1512400"/>
                <a:gridCol w="1512400"/>
              </a:tblGrid>
              <a:tr h="31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Stockout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 Stockout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13208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6075" y="4964500"/>
            <a:ext cx="3596375" cy="8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415350" y="292144"/>
            <a:ext cx="10515600" cy="63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Data Preprocessing</a:t>
            </a:r>
            <a:endParaRPr b="1"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430325" y="802728"/>
            <a:ext cx="11190300" cy="126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Combined simulated data to prepare inputs and outputs for building predictive models</a:t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5" y="1980425"/>
            <a:ext cx="5684524" cy="3010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35"/>
          <p:cNvSpPr/>
          <p:nvPr/>
        </p:nvSpPr>
        <p:spPr>
          <a:xfrm>
            <a:off x="1666275" y="1982064"/>
            <a:ext cx="559200" cy="3009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5071500" y="1980425"/>
            <a:ext cx="608400" cy="3009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5679625" y="1980425"/>
            <a:ext cx="416400" cy="30090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/>
        </p:nvSpPr>
        <p:spPr>
          <a:xfrm>
            <a:off x="6260225" y="1980425"/>
            <a:ext cx="5173500" cy="3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Inventory on Hand = Max (0, (Opening Stock - Demand + ROQ)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Inventory Level = Inventory on Hand - Backorders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Response Variable: Stockout = Inventory Level &lt;=0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30331" y="343354"/>
            <a:ext cx="10515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Algorithms - XGBoost, Random Forest, LSTM, TCN </a:t>
            </a:r>
            <a:endParaRPr/>
          </a:p>
        </p:txBody>
      </p:sp>
      <p:cxnSp>
        <p:nvCxnSpPr>
          <p:cNvPr id="245" name="Google Shape;245;p36"/>
          <p:cNvCxnSpPr/>
          <p:nvPr/>
        </p:nvCxnSpPr>
        <p:spPr>
          <a:xfrm>
            <a:off x="5981375" y="1457550"/>
            <a:ext cx="14100" cy="402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430325" y="802725"/>
            <a:ext cx="5520900" cy="482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 u="sng">
                <a:latin typeface="Arial"/>
                <a:ea typeface="Arial"/>
                <a:cs typeface="Arial"/>
                <a:sym typeface="Arial"/>
              </a:rPr>
              <a:t>Input -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[f</a:t>
            </a:r>
            <a:r>
              <a:rPr b="1" baseline="-25000" lang="en-US" sz="20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baseline="30000" lang="en-US" sz="200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,... f</a:t>
            </a:r>
            <a:r>
              <a:rPr b="1" baseline="-25000" lang="en-US" sz="20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baseline="30000" lang="en-US" sz="20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; [IL</a:t>
            </a:r>
            <a:r>
              <a:rPr b="1"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, IT</a:t>
            </a:r>
            <a:r>
              <a:rPr b="1"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]</a:t>
            </a:r>
            <a:r>
              <a:rPr b="1" baseline="30000" lang="en-US" sz="20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baseline="-25000" lang="en-US" sz="2000">
                <a:latin typeface="Arial"/>
                <a:ea typeface="Arial"/>
                <a:cs typeface="Arial"/>
                <a:sym typeface="Arial"/>
              </a:rPr>
              <a:t>i=t-k+1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]  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Inventory Level (IL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 = On-hand Inventory - Backorders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Inventory-in-Transit (IT</a:t>
            </a:r>
            <a:r>
              <a:rPr baseline="-25000" lang="en-US" sz="2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 = Items shipped from upstream node but not yet received by the downstream node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k most recent periods of the stock-out information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 u="sng">
                <a:latin typeface="Arial"/>
                <a:ea typeface="Arial"/>
                <a:cs typeface="Arial"/>
                <a:sym typeface="Arial"/>
              </a:rPr>
              <a:t>Output</a:t>
            </a:r>
            <a:endParaRPr b="1" sz="2000" u="sng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Stock-out prediction for time (t+1) for each node of the network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6280250" y="1315950"/>
            <a:ext cx="515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XGBoost(eXtreme Gradient Boosting)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Trees are built sequentially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Regularization Feature - prevents in overfitting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Random Forest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Builds decision trees in parallel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Long short term memory network(LSTM)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Overcome exploding and vanishing gradient problems that occurs in RNN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Temporal CNN(TCN)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Efficiently computes sequential data using 1-d CNN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415341" y="292138"/>
            <a:ext cx="10515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Results - F1 Score</a:t>
            </a:r>
            <a:endParaRPr/>
          </a:p>
        </p:txBody>
      </p:sp>
      <p:graphicFrame>
        <p:nvGraphicFramePr>
          <p:cNvPr id="254" name="Google Shape;254;p37"/>
          <p:cNvGraphicFramePr/>
          <p:nvPr/>
        </p:nvGraphicFramePr>
        <p:xfrm>
          <a:off x="533400" y="80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{9BA69350-9BD4-42B0-B4A7-C31F1DE05473}</a:tableStyleId>
              </a:tblPr>
              <a:tblGrid>
                <a:gridCol w="1162575"/>
                <a:gridCol w="1300000"/>
                <a:gridCol w="1071950"/>
                <a:gridCol w="1150775"/>
                <a:gridCol w="1098675"/>
                <a:gridCol w="1098675"/>
                <a:gridCol w="1604950"/>
                <a:gridCol w="2456000"/>
              </a:tblGrid>
              <a:tr h="5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Nodes</a:t>
                      </a:r>
                      <a:endParaRPr b="1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Naive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Algorithm 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Naive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Algorithm 2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Naive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Algorithm 3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XGBoost Baseline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0000"/>
                          </a:solidFill>
                        </a:rPr>
                        <a:t>XGBoost with Oversampling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FF0000"/>
                          </a:solidFill>
                        </a:rPr>
                        <a:t>XGBoost with Oversampling and Dependent Nodes Features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DC2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DC3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DC4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DC5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DC6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DC7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DC8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DC9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DC10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6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MFG11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Avg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0.65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0.13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0.49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0.57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0.65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0.68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0.70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ctrTitle"/>
          </p:nvPr>
        </p:nvSpPr>
        <p:spPr>
          <a:xfrm>
            <a:off x="1200486" y="-1"/>
            <a:ext cx="6323700" cy="6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Lamasoft 1">
      <a:dk1>
        <a:srgbClr val="000000"/>
      </a:dk1>
      <a:lt1>
        <a:srgbClr val="FFFFFF"/>
      </a:lt1>
      <a:dk2>
        <a:srgbClr val="415263"/>
      </a:dk2>
      <a:lt2>
        <a:srgbClr val="E7E6E6"/>
      </a:lt2>
      <a:accent1>
        <a:srgbClr val="00953A"/>
      </a:accent1>
      <a:accent2>
        <a:srgbClr val="415363"/>
      </a:accent2>
      <a:accent3>
        <a:srgbClr val="15BEEF"/>
      </a:accent3>
      <a:accent4>
        <a:srgbClr val="93D500"/>
      </a:accent4>
      <a:accent5>
        <a:srgbClr val="00C3B3"/>
      </a:accent5>
      <a:accent6>
        <a:srgbClr val="005CB8"/>
      </a:accent6>
      <a:hlink>
        <a:srgbClr val="00953A"/>
      </a:hlink>
      <a:folHlink>
        <a:srgbClr val="17BE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